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300" r:id="rId2"/>
    <p:sldId id="301" r:id="rId3"/>
    <p:sldId id="313" r:id="rId4"/>
    <p:sldId id="30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A7"/>
    <a:srgbClr val="FFC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4E5E0-BA6C-4C72-9941-06F8191DD81C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412558-9861-4AA2-A33B-6F6DFB78E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85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1b42eb4f7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1b42eb4f7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9244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419beca3c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419beca3c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34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419beca3c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419beca3c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34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419beca3c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419beca3c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2588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9A55E-F84F-47FA-9189-F455242B8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38214A-0955-4975-929B-EA85906E93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7D730-1BF9-4D16-A45B-B62F24B2A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7A0C3-09A0-48D4-B7B3-E08D6997A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0AFEE-DAEE-4E13-905F-B7E8931EC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64530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F506E-D508-4D1C-A4B6-9172FD9E6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25386-F838-4838-8015-849667F14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9CED9-A123-448A-9F77-A71840166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DC1D3-4699-48FD-A142-41F71915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B30B1-E44D-4366-A5F2-22C4E2DF6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0346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09167C-C766-447B-830C-C82F0DE669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C34AF7-3267-40B3-B812-2F540F7A8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B11FE-6718-4EB7-A3DB-128416810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BEDE7-469E-4B10-B71B-14D49D4FD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FA335-9448-46FD-9061-C9343371B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591708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856067" y="2440000"/>
            <a:ext cx="7077600" cy="19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ctrTitle"/>
          </p:nvPr>
        </p:nvSpPr>
        <p:spPr>
          <a:xfrm>
            <a:off x="806233" y="455467"/>
            <a:ext cx="89056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3554412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ctrTitle"/>
          </p:nvPr>
        </p:nvSpPr>
        <p:spPr>
          <a:xfrm>
            <a:off x="806233" y="1966467"/>
            <a:ext cx="33212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title" idx="2" hasCustomPrompt="1"/>
          </p:nvPr>
        </p:nvSpPr>
        <p:spPr>
          <a:xfrm>
            <a:off x="798820" y="646776"/>
            <a:ext cx="3222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Work Sans Regular"/>
              <a:buNone/>
              <a:defRPr sz="8000" b="0">
                <a:solidFill>
                  <a:schemeClr val="accent4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1"/>
          </p:nvPr>
        </p:nvSpPr>
        <p:spPr>
          <a:xfrm>
            <a:off x="833000" y="3485267"/>
            <a:ext cx="2424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67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7740809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9D620-8A65-4925-AB99-B431F27F8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78214-9856-43E2-93D1-AE103B6BB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08698-7BD8-40C0-B7C7-8C72BF97F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89F20-10D5-48C8-9DC8-EAD48FDBB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255C4-DF5A-4301-B0FD-CA8564DB7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1188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A9261-A3D0-45FB-A2BB-BF7AF36CF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BAB91-319A-4C02-9EA5-32C0D755D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2758B-CD3F-4619-BF30-A0542BFD1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B8DFB-7384-4960-9663-0337B7653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8A7EF-E830-4D7B-B7CE-1A4664B83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33690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796C-A1C8-4EEA-9FD9-B7C288E04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2C2FE-5F06-44A3-9C1B-3552C934F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1F22B5-D130-4EE8-AC86-F7E4BE828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34E031-40BE-4426-BAD8-ADC195CD6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84E946-A0C5-42DA-932D-F425E908A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13AF29-4D87-4814-AD4F-F02CBA772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8048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705DB-32FE-4E9E-BA38-35E9EF06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17C41-C6C8-465A-A49D-E580D3D58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B1447-4469-4E5E-B5CA-DBDF82B1F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923FB5-3F6C-4739-A45B-7ADFDD83B8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96AA2E-5A4F-4DAF-BC3C-2B0F083C89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7D1094-501B-4F3E-860A-D1145409B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8A4859-9A6D-4625-8CB4-AAA919140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3548C7-3D61-40CB-BD68-082537364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8225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AF4C-6558-4842-B68B-C5A294755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4FFD24-0F45-4988-9BE7-7E2AA4BBF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E6F049-FC2A-4B1A-B6C7-07B29BD7D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4A199B-4360-4A6A-AA31-845BAA3A1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4807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ACB05E-3F56-4A0D-8F37-3B089221D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36DEF9-3EE2-4CFE-9659-766B68B78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50B88-627F-4FDA-B6E9-379D2C54C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60848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A46FA-F1F4-4823-B885-841A86765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60C82-9DDC-4A3E-A234-3B92F74E1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DEA2-16D0-4E6B-8845-9F60E89E5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37113-5989-4E46-8F69-F88C627BA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735A1-BD58-4AD3-8BAC-78BCE885D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CD45DF-E694-4495-ADB8-80FF4DE58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13953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2FBBB-060A-474F-9816-9F6282BCB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6582BF-30EC-436D-B0F4-1D014C829C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0FC9F4-63CC-4348-B426-A609834B2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61A8CF-FCDB-4DE4-B0D8-FF54948BE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22B75D-1002-43C6-AE73-4DF1212AE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2FF76A-9070-45E0-9205-31B270C3D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8723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B6DF41-5278-40D5-A73C-DEE787BB0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78C98-DA5F-40E8-9ED9-AC90C2ABF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95088-1A7A-4EE8-9A71-ECE25B3755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9792C-0F28-4A3C-BE97-DBDDDC1340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02911-4820-4C03-B8BB-9B733CAB7A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7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unsplash.com/photos/AEaTUnvneik">
            <a:extLst>
              <a:ext uri="{FF2B5EF4-FFF2-40B4-BE49-F238E27FC236}">
                <a16:creationId xmlns:a16="http://schemas.microsoft.com/office/drawing/2014/main" id="{97261027-7B07-482D-A561-EDAD890D0C1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C238EE-B19C-494C-BBC0-6F70514819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/>
          </a:p>
        </p:txBody>
      </p:sp>
      <p:sp>
        <p:nvSpPr>
          <p:cNvPr id="11" name="Google Shape;1733;p39">
            <a:extLst>
              <a:ext uri="{FF2B5EF4-FFF2-40B4-BE49-F238E27FC236}">
                <a16:creationId xmlns:a16="http://schemas.microsoft.com/office/drawing/2014/main" id="{24C7783B-5707-4538-B425-F221BEAE48C5}"/>
              </a:ext>
            </a:extLst>
          </p:cNvPr>
          <p:cNvSpPr/>
          <p:nvPr/>
        </p:nvSpPr>
        <p:spPr>
          <a:xfrm>
            <a:off x="-952499" y="-259566"/>
            <a:ext cx="7946716" cy="7150745"/>
          </a:xfrm>
          <a:custGeom>
            <a:avLst/>
            <a:gdLst/>
            <a:ahLst/>
            <a:cxnLst/>
            <a:rect l="l" t="t" r="r" b="b"/>
            <a:pathLst>
              <a:path w="81463" h="76169" extrusionOk="0">
                <a:moveTo>
                  <a:pt x="33387" y="0"/>
                </a:moveTo>
                <a:cubicBezTo>
                  <a:pt x="33051" y="0"/>
                  <a:pt x="32715" y="2"/>
                  <a:pt x="32380" y="3"/>
                </a:cubicBezTo>
                <a:cubicBezTo>
                  <a:pt x="24267" y="41"/>
                  <a:pt x="16132" y="83"/>
                  <a:pt x="8082" y="1090"/>
                </a:cubicBezTo>
                <a:cubicBezTo>
                  <a:pt x="5981" y="1353"/>
                  <a:pt x="3756" y="1743"/>
                  <a:pt x="2192" y="3170"/>
                </a:cubicBezTo>
                <a:cubicBezTo>
                  <a:pt x="586" y="4637"/>
                  <a:pt x="0" y="6948"/>
                  <a:pt x="35" y="9123"/>
                </a:cubicBezTo>
                <a:cubicBezTo>
                  <a:pt x="69" y="11298"/>
                  <a:pt x="638" y="13425"/>
                  <a:pt x="976" y="15574"/>
                </a:cubicBezTo>
                <a:cubicBezTo>
                  <a:pt x="1963" y="21854"/>
                  <a:pt x="968" y="28277"/>
                  <a:pt x="1387" y="34620"/>
                </a:cubicBezTo>
                <a:cubicBezTo>
                  <a:pt x="1705" y="39413"/>
                  <a:pt x="2825" y="44113"/>
                  <a:pt x="3367" y="48885"/>
                </a:cubicBezTo>
                <a:cubicBezTo>
                  <a:pt x="4395" y="57910"/>
                  <a:pt x="3416" y="67035"/>
                  <a:pt x="2367" y="76056"/>
                </a:cubicBezTo>
                <a:lnTo>
                  <a:pt x="80631" y="76056"/>
                </a:lnTo>
                <a:cubicBezTo>
                  <a:pt x="80911" y="76056"/>
                  <a:pt x="81186" y="76130"/>
                  <a:pt x="81462" y="76168"/>
                </a:cubicBezTo>
                <a:cubicBezTo>
                  <a:pt x="78778" y="72449"/>
                  <a:pt x="76072" y="68707"/>
                  <a:pt x="72761" y="65532"/>
                </a:cubicBezTo>
                <a:cubicBezTo>
                  <a:pt x="70454" y="63322"/>
                  <a:pt x="67873" y="61405"/>
                  <a:pt x="65686" y="59078"/>
                </a:cubicBezTo>
                <a:cubicBezTo>
                  <a:pt x="63501" y="56749"/>
                  <a:pt x="61687" y="53890"/>
                  <a:pt x="61397" y="50709"/>
                </a:cubicBezTo>
                <a:cubicBezTo>
                  <a:pt x="61194" y="48493"/>
                  <a:pt x="61740" y="46285"/>
                  <a:pt x="62281" y="44125"/>
                </a:cubicBezTo>
                <a:lnTo>
                  <a:pt x="64622" y="34802"/>
                </a:lnTo>
                <a:cubicBezTo>
                  <a:pt x="65310" y="32062"/>
                  <a:pt x="66002" y="29280"/>
                  <a:pt x="65914" y="26456"/>
                </a:cubicBezTo>
                <a:cubicBezTo>
                  <a:pt x="65729" y="20546"/>
                  <a:pt x="62046" y="15137"/>
                  <a:pt x="57233" y="11701"/>
                </a:cubicBezTo>
                <a:cubicBezTo>
                  <a:pt x="54225" y="9552"/>
                  <a:pt x="50822" y="8073"/>
                  <a:pt x="47635" y="6228"/>
                </a:cubicBezTo>
                <a:cubicBezTo>
                  <a:pt x="44667" y="4514"/>
                  <a:pt x="42148" y="1016"/>
                  <a:pt x="38862" y="389"/>
                </a:cubicBezTo>
                <a:cubicBezTo>
                  <a:pt x="37061" y="47"/>
                  <a:pt x="35222" y="0"/>
                  <a:pt x="33387" y="0"/>
                </a:cubicBezTo>
                <a:close/>
              </a:path>
            </a:pathLst>
          </a:custGeom>
          <a:solidFill>
            <a:srgbClr val="0097A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8" name="Google Shape;138;p26"/>
          <p:cNvSpPr txBox="1">
            <a:spLocks noGrp="1"/>
          </p:cNvSpPr>
          <p:nvPr>
            <p:ph type="ctrTitle"/>
          </p:nvPr>
        </p:nvSpPr>
        <p:spPr>
          <a:xfrm>
            <a:off x="990531" y="3429000"/>
            <a:ext cx="89056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sz="7333" b="1" dirty="0">
                <a:solidFill>
                  <a:schemeClr val="bg1"/>
                </a:solidFill>
              </a:rPr>
              <a:t>Discussion </a:t>
            </a:r>
            <a:r>
              <a:rPr lang="en-US" sz="4800" b="1" dirty="0" err="1">
                <a:solidFill>
                  <a:schemeClr val="bg1"/>
                </a:solidFill>
              </a:rPr>
              <a:t>SocialJect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9" name="Google Shape;131;p25">
            <a:extLst>
              <a:ext uri="{FF2B5EF4-FFF2-40B4-BE49-F238E27FC236}">
                <a16:creationId xmlns:a16="http://schemas.microsoft.com/office/drawing/2014/main" id="{1FB0E4A3-CC58-4073-9B2A-8A8D57D0F37F}"/>
              </a:ext>
            </a:extLst>
          </p:cNvPr>
          <p:cNvSpPr txBox="1">
            <a:spLocks/>
          </p:cNvSpPr>
          <p:nvPr/>
        </p:nvSpPr>
        <p:spPr>
          <a:xfrm>
            <a:off x="850606" y="4690600"/>
            <a:ext cx="8179980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2667" dirty="0" err="1">
                <a:solidFill>
                  <a:schemeClr val="bg1"/>
                </a:solidFill>
              </a:rPr>
              <a:t>Tìm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kiếm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và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kết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nối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dự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án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xã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hội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vi-VN" sz="2667" dirty="0">
                <a:solidFill>
                  <a:schemeClr val="bg1"/>
                </a:solidFill>
              </a:rPr>
              <a:t>ư</a:t>
            </a:r>
            <a:r>
              <a:rPr lang="en-US" sz="2667" dirty="0">
                <a:solidFill>
                  <a:schemeClr val="bg1"/>
                </a:solidFill>
              </a:rPr>
              <a:t>a </a:t>
            </a:r>
            <a:r>
              <a:rPr lang="en-US" sz="2667" dirty="0" err="1">
                <a:solidFill>
                  <a:schemeClr val="bg1"/>
                </a:solidFill>
              </a:rPr>
              <a:t>thích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của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bạn</a:t>
            </a:r>
            <a:endParaRPr lang="en-US" sz="2667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588830AC-0E49-41CD-873D-251FA07E0D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199" y="196643"/>
            <a:ext cx="363127" cy="34669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Google Shape;131;p25">
            <a:extLst>
              <a:ext uri="{FF2B5EF4-FFF2-40B4-BE49-F238E27FC236}">
                <a16:creationId xmlns:a16="http://schemas.microsoft.com/office/drawing/2014/main" id="{F3ED8783-4B7B-4D42-940A-626C7C3C80CD}"/>
              </a:ext>
            </a:extLst>
          </p:cNvPr>
          <p:cNvSpPr txBox="1">
            <a:spLocks/>
          </p:cNvSpPr>
          <p:nvPr/>
        </p:nvSpPr>
        <p:spPr>
          <a:xfrm>
            <a:off x="10306762" y="113817"/>
            <a:ext cx="1885238" cy="512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SOCIAL-JECT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8FC02C98-4D05-49A3-A98B-D3686C1BFC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834" y="1411795"/>
            <a:ext cx="2078049" cy="198402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69198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2887;p47">
            <a:extLst>
              <a:ext uri="{FF2B5EF4-FFF2-40B4-BE49-F238E27FC236}">
                <a16:creationId xmlns:a16="http://schemas.microsoft.com/office/drawing/2014/main" id="{308B4BDF-4516-4AAC-AEFD-DC587CB489AA}"/>
              </a:ext>
            </a:extLst>
          </p:cNvPr>
          <p:cNvSpPr/>
          <p:nvPr/>
        </p:nvSpPr>
        <p:spPr>
          <a:xfrm rot="10397801" flipH="1">
            <a:off x="-3335205" y="-1354306"/>
            <a:ext cx="6735973" cy="3666916"/>
          </a:xfrm>
          <a:custGeom>
            <a:avLst/>
            <a:gdLst/>
            <a:ahLst/>
            <a:cxnLst/>
            <a:rect l="l" t="t" r="r" b="b"/>
            <a:pathLst>
              <a:path w="280814" h="152869" extrusionOk="0">
                <a:moveTo>
                  <a:pt x="129208" y="1"/>
                </a:moveTo>
                <a:cubicBezTo>
                  <a:pt x="96901" y="1"/>
                  <a:pt x="66152" y="4569"/>
                  <a:pt x="32805" y="11476"/>
                </a:cubicBezTo>
                <a:cubicBezTo>
                  <a:pt x="7839" y="16658"/>
                  <a:pt x="6821" y="45129"/>
                  <a:pt x="3448" y="63859"/>
                </a:cubicBezTo>
                <a:cubicBezTo>
                  <a:pt x="0" y="82928"/>
                  <a:pt x="2770" y="103183"/>
                  <a:pt x="13435" y="119369"/>
                </a:cubicBezTo>
                <a:cubicBezTo>
                  <a:pt x="19144" y="128056"/>
                  <a:pt x="26700" y="135649"/>
                  <a:pt x="35933" y="140435"/>
                </a:cubicBezTo>
                <a:cubicBezTo>
                  <a:pt x="46673" y="145994"/>
                  <a:pt x="58997" y="147464"/>
                  <a:pt x="71056" y="148632"/>
                </a:cubicBezTo>
                <a:cubicBezTo>
                  <a:pt x="99074" y="151344"/>
                  <a:pt x="127239" y="152869"/>
                  <a:pt x="155390" y="152869"/>
                </a:cubicBezTo>
                <a:cubicBezTo>
                  <a:pt x="180440" y="152869"/>
                  <a:pt x="205477" y="151662"/>
                  <a:pt x="230390" y="149009"/>
                </a:cubicBezTo>
                <a:cubicBezTo>
                  <a:pt x="240301" y="147954"/>
                  <a:pt x="250401" y="146616"/>
                  <a:pt x="259408" y="142320"/>
                </a:cubicBezTo>
                <a:cubicBezTo>
                  <a:pt x="268415" y="138042"/>
                  <a:pt x="276291" y="130298"/>
                  <a:pt x="278326" y="120538"/>
                </a:cubicBezTo>
                <a:cubicBezTo>
                  <a:pt x="280813" y="108497"/>
                  <a:pt x="273898" y="96174"/>
                  <a:pt x="264439" y="88335"/>
                </a:cubicBezTo>
                <a:cubicBezTo>
                  <a:pt x="254980" y="80497"/>
                  <a:pt x="243260" y="76069"/>
                  <a:pt x="232124" y="70868"/>
                </a:cubicBezTo>
                <a:cubicBezTo>
                  <a:pt x="220988" y="65687"/>
                  <a:pt x="209814" y="59205"/>
                  <a:pt x="203238" y="48841"/>
                </a:cubicBezTo>
                <a:cubicBezTo>
                  <a:pt x="197170" y="39269"/>
                  <a:pt x="195606" y="27266"/>
                  <a:pt x="188880" y="18184"/>
                </a:cubicBezTo>
                <a:cubicBezTo>
                  <a:pt x="178158" y="3713"/>
                  <a:pt x="157959" y="755"/>
                  <a:pt x="139964" y="171"/>
                </a:cubicBezTo>
                <a:cubicBezTo>
                  <a:pt x="136356" y="56"/>
                  <a:pt x="132773" y="1"/>
                  <a:pt x="129208" y="1"/>
                </a:cubicBezTo>
                <a:close/>
              </a:path>
            </a:pathLst>
          </a:custGeom>
          <a:solidFill>
            <a:srgbClr val="0097A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5CD5844E-61EC-4D99-96CA-696D0F340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1043737" y="7064251"/>
            <a:ext cx="13942827" cy="743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" name="Google Shape;411;p44"/>
          <p:cNvSpPr txBox="1">
            <a:spLocks noGrp="1"/>
          </p:cNvSpPr>
          <p:nvPr>
            <p:ph type="ctrTitle"/>
          </p:nvPr>
        </p:nvSpPr>
        <p:spPr>
          <a:xfrm>
            <a:off x="806233" y="1966467"/>
            <a:ext cx="33212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 err="1"/>
              <a:t>Vấn</a:t>
            </a:r>
            <a:r>
              <a:rPr lang="en-US" b="1" dirty="0"/>
              <a:t> </a:t>
            </a:r>
            <a:r>
              <a:rPr lang="en-US" b="1" dirty="0" err="1"/>
              <a:t>đề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SJ </a:t>
            </a:r>
            <a:r>
              <a:rPr lang="en-US" b="1" dirty="0" err="1"/>
              <a:t>với</a:t>
            </a:r>
            <a:r>
              <a:rPr lang="en-US" b="1" dirty="0"/>
              <a:t> HB</a:t>
            </a:r>
            <a:endParaRPr b="1" dirty="0"/>
          </a:p>
        </p:txBody>
      </p:sp>
      <p:sp>
        <p:nvSpPr>
          <p:cNvPr id="412" name="Google Shape;412;p44"/>
          <p:cNvSpPr txBox="1">
            <a:spLocks noGrp="1"/>
          </p:cNvSpPr>
          <p:nvPr>
            <p:ph type="title" idx="2"/>
          </p:nvPr>
        </p:nvSpPr>
        <p:spPr>
          <a:xfrm>
            <a:off x="798820" y="646776"/>
            <a:ext cx="3222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/>
              <a:t>01</a:t>
            </a:r>
            <a:endParaRPr b="1" dirty="0"/>
          </a:p>
        </p:txBody>
      </p:sp>
      <p:sp>
        <p:nvSpPr>
          <p:cNvPr id="13" name="Google Shape;131;p25">
            <a:extLst>
              <a:ext uri="{FF2B5EF4-FFF2-40B4-BE49-F238E27FC236}">
                <a16:creationId xmlns:a16="http://schemas.microsoft.com/office/drawing/2014/main" id="{8A89487B-F9EE-48C7-9C6E-22BAAE78CD75}"/>
              </a:ext>
            </a:extLst>
          </p:cNvPr>
          <p:cNvSpPr txBox="1">
            <a:spLocks/>
          </p:cNvSpPr>
          <p:nvPr/>
        </p:nvSpPr>
        <p:spPr>
          <a:xfrm>
            <a:off x="4127433" y="1320990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vi-VN" sz="3333" dirty="0">
                <a:solidFill>
                  <a:schemeClr val="tx1"/>
                </a:solidFill>
              </a:rPr>
              <a:t>Cần tìm hiểu HS có nhu cầu tìm kiếm HB trong trường khi đã có website của trường?</a:t>
            </a:r>
          </a:p>
        </p:txBody>
      </p:sp>
      <p:sp>
        <p:nvSpPr>
          <p:cNvPr id="15" name="Google Shape;131;p25">
            <a:extLst>
              <a:ext uri="{FF2B5EF4-FFF2-40B4-BE49-F238E27FC236}">
                <a16:creationId xmlns:a16="http://schemas.microsoft.com/office/drawing/2014/main" id="{32CC20AC-D2BD-4D91-A1F0-66A333B31F01}"/>
              </a:ext>
            </a:extLst>
          </p:cNvPr>
          <p:cNvSpPr txBox="1">
            <a:spLocks/>
          </p:cNvSpPr>
          <p:nvPr/>
        </p:nvSpPr>
        <p:spPr>
          <a:xfrm>
            <a:off x="4169889" y="3547148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en-US" sz="3333" dirty="0" err="1">
                <a:solidFill>
                  <a:schemeClr val="tx1"/>
                </a:solidFill>
              </a:rPr>
              <a:t>Tại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sao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trường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cần</a:t>
            </a:r>
            <a:r>
              <a:rPr lang="en-US" sz="3333" dirty="0">
                <a:solidFill>
                  <a:schemeClr val="tx1"/>
                </a:solidFill>
              </a:rPr>
              <a:t> SJ </a:t>
            </a:r>
            <a:r>
              <a:rPr lang="en-US" sz="3333" dirty="0" err="1">
                <a:solidFill>
                  <a:schemeClr val="tx1"/>
                </a:solidFill>
              </a:rPr>
              <a:t>thay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cho</a:t>
            </a:r>
            <a:r>
              <a:rPr lang="en-US" sz="3333" dirty="0">
                <a:solidFill>
                  <a:schemeClr val="tx1"/>
                </a:solidFill>
              </a:rPr>
              <a:t> website </a:t>
            </a:r>
            <a:r>
              <a:rPr lang="en-US" sz="3333" dirty="0" err="1">
                <a:solidFill>
                  <a:schemeClr val="tx1"/>
                </a:solidFill>
              </a:rPr>
              <a:t>của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họ</a:t>
            </a:r>
            <a:r>
              <a:rPr lang="en-US" sz="3333" dirty="0">
                <a:solidFill>
                  <a:schemeClr val="tx1"/>
                </a:solidFill>
              </a:rPr>
              <a:t>? </a:t>
            </a:r>
            <a:r>
              <a:rPr lang="vi-VN" sz="3333" dirty="0">
                <a:solidFill>
                  <a:schemeClr val="tx1"/>
                </a:solidFill>
              </a:rPr>
              <a:t>Tương tự các tổ chức/ cty với các HB ngắn hạn, chương trình?</a:t>
            </a:r>
            <a:endParaRPr lang="en-US" sz="3333" dirty="0">
              <a:solidFill>
                <a:schemeClr val="tx1"/>
              </a:solidFill>
            </a:endParaRPr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1E29B87B-A945-4AE4-B263-D8B99D9460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199" y="196643"/>
            <a:ext cx="363127" cy="34669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7" name="Google Shape;131;p25">
            <a:extLst>
              <a:ext uri="{FF2B5EF4-FFF2-40B4-BE49-F238E27FC236}">
                <a16:creationId xmlns:a16="http://schemas.microsoft.com/office/drawing/2014/main" id="{19AA2158-8A39-4315-A7E2-9540B91C126F}"/>
              </a:ext>
            </a:extLst>
          </p:cNvPr>
          <p:cNvSpPr txBox="1">
            <a:spLocks/>
          </p:cNvSpPr>
          <p:nvPr/>
        </p:nvSpPr>
        <p:spPr>
          <a:xfrm>
            <a:off x="10306762" y="113817"/>
            <a:ext cx="1885238" cy="512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SOCIAL-JECT</a:t>
            </a:r>
          </a:p>
        </p:txBody>
      </p:sp>
    </p:spTree>
    <p:extLst>
      <p:ext uri="{BB962C8B-B14F-4D97-AF65-F5344CB8AC3E}">
        <p14:creationId xmlns:p14="http://schemas.microsoft.com/office/powerpoint/2010/main" val="3865170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2887;p47">
            <a:extLst>
              <a:ext uri="{FF2B5EF4-FFF2-40B4-BE49-F238E27FC236}">
                <a16:creationId xmlns:a16="http://schemas.microsoft.com/office/drawing/2014/main" id="{308B4BDF-4516-4AAC-AEFD-DC587CB489AA}"/>
              </a:ext>
            </a:extLst>
          </p:cNvPr>
          <p:cNvSpPr/>
          <p:nvPr/>
        </p:nvSpPr>
        <p:spPr>
          <a:xfrm rot="10397801" flipH="1">
            <a:off x="-3335205" y="-1354306"/>
            <a:ext cx="6735973" cy="3666916"/>
          </a:xfrm>
          <a:custGeom>
            <a:avLst/>
            <a:gdLst/>
            <a:ahLst/>
            <a:cxnLst/>
            <a:rect l="l" t="t" r="r" b="b"/>
            <a:pathLst>
              <a:path w="280814" h="152869" extrusionOk="0">
                <a:moveTo>
                  <a:pt x="129208" y="1"/>
                </a:moveTo>
                <a:cubicBezTo>
                  <a:pt x="96901" y="1"/>
                  <a:pt x="66152" y="4569"/>
                  <a:pt x="32805" y="11476"/>
                </a:cubicBezTo>
                <a:cubicBezTo>
                  <a:pt x="7839" y="16658"/>
                  <a:pt x="6821" y="45129"/>
                  <a:pt x="3448" y="63859"/>
                </a:cubicBezTo>
                <a:cubicBezTo>
                  <a:pt x="0" y="82928"/>
                  <a:pt x="2770" y="103183"/>
                  <a:pt x="13435" y="119369"/>
                </a:cubicBezTo>
                <a:cubicBezTo>
                  <a:pt x="19144" y="128056"/>
                  <a:pt x="26700" y="135649"/>
                  <a:pt x="35933" y="140435"/>
                </a:cubicBezTo>
                <a:cubicBezTo>
                  <a:pt x="46673" y="145994"/>
                  <a:pt x="58997" y="147464"/>
                  <a:pt x="71056" y="148632"/>
                </a:cubicBezTo>
                <a:cubicBezTo>
                  <a:pt x="99074" y="151344"/>
                  <a:pt x="127239" y="152869"/>
                  <a:pt x="155390" y="152869"/>
                </a:cubicBezTo>
                <a:cubicBezTo>
                  <a:pt x="180440" y="152869"/>
                  <a:pt x="205477" y="151662"/>
                  <a:pt x="230390" y="149009"/>
                </a:cubicBezTo>
                <a:cubicBezTo>
                  <a:pt x="240301" y="147954"/>
                  <a:pt x="250401" y="146616"/>
                  <a:pt x="259408" y="142320"/>
                </a:cubicBezTo>
                <a:cubicBezTo>
                  <a:pt x="268415" y="138042"/>
                  <a:pt x="276291" y="130298"/>
                  <a:pt x="278326" y="120538"/>
                </a:cubicBezTo>
                <a:cubicBezTo>
                  <a:pt x="280813" y="108497"/>
                  <a:pt x="273898" y="96174"/>
                  <a:pt x="264439" y="88335"/>
                </a:cubicBezTo>
                <a:cubicBezTo>
                  <a:pt x="254980" y="80497"/>
                  <a:pt x="243260" y="76069"/>
                  <a:pt x="232124" y="70868"/>
                </a:cubicBezTo>
                <a:cubicBezTo>
                  <a:pt x="220988" y="65687"/>
                  <a:pt x="209814" y="59205"/>
                  <a:pt x="203238" y="48841"/>
                </a:cubicBezTo>
                <a:cubicBezTo>
                  <a:pt x="197170" y="39269"/>
                  <a:pt x="195606" y="27266"/>
                  <a:pt x="188880" y="18184"/>
                </a:cubicBezTo>
                <a:cubicBezTo>
                  <a:pt x="178158" y="3713"/>
                  <a:pt x="157959" y="755"/>
                  <a:pt x="139964" y="171"/>
                </a:cubicBezTo>
                <a:cubicBezTo>
                  <a:pt x="136356" y="56"/>
                  <a:pt x="132773" y="1"/>
                  <a:pt x="129208" y="1"/>
                </a:cubicBezTo>
                <a:close/>
              </a:path>
            </a:pathLst>
          </a:custGeom>
          <a:solidFill>
            <a:srgbClr val="0097A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5CD5844E-61EC-4D99-96CA-696D0F340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1043737" y="7064251"/>
            <a:ext cx="13942827" cy="743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" name="Google Shape;411;p44"/>
          <p:cNvSpPr txBox="1">
            <a:spLocks noGrp="1"/>
          </p:cNvSpPr>
          <p:nvPr>
            <p:ph type="ctrTitle"/>
          </p:nvPr>
        </p:nvSpPr>
        <p:spPr>
          <a:xfrm>
            <a:off x="806233" y="1966467"/>
            <a:ext cx="33212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 err="1"/>
              <a:t>Vấn</a:t>
            </a:r>
            <a:r>
              <a:rPr lang="en-US" b="1" dirty="0"/>
              <a:t> </a:t>
            </a:r>
            <a:r>
              <a:rPr lang="en-US" b="1" dirty="0" err="1"/>
              <a:t>đề</a:t>
            </a:r>
            <a:r>
              <a:rPr lang="en-US" b="1" dirty="0"/>
              <a:t> </a:t>
            </a:r>
            <a:r>
              <a:rPr lang="en-US" b="1" dirty="0" err="1"/>
              <a:t>của</a:t>
            </a:r>
            <a:r>
              <a:rPr lang="en-US" b="1" dirty="0"/>
              <a:t> HB?</a:t>
            </a:r>
            <a:endParaRPr b="1" dirty="0"/>
          </a:p>
        </p:txBody>
      </p:sp>
      <p:sp>
        <p:nvSpPr>
          <p:cNvPr id="412" name="Google Shape;412;p44"/>
          <p:cNvSpPr txBox="1">
            <a:spLocks noGrp="1"/>
          </p:cNvSpPr>
          <p:nvPr>
            <p:ph type="title" idx="2"/>
          </p:nvPr>
        </p:nvSpPr>
        <p:spPr>
          <a:xfrm>
            <a:off x="798820" y="646776"/>
            <a:ext cx="3222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/>
              <a:t>01</a:t>
            </a:r>
            <a:endParaRPr b="1" dirty="0"/>
          </a:p>
        </p:txBody>
      </p:sp>
      <p:sp>
        <p:nvSpPr>
          <p:cNvPr id="13" name="Google Shape;131;p25">
            <a:extLst>
              <a:ext uri="{FF2B5EF4-FFF2-40B4-BE49-F238E27FC236}">
                <a16:creationId xmlns:a16="http://schemas.microsoft.com/office/drawing/2014/main" id="{8A89487B-F9EE-48C7-9C6E-22BAAE78CD75}"/>
              </a:ext>
            </a:extLst>
          </p:cNvPr>
          <p:cNvSpPr txBox="1">
            <a:spLocks/>
          </p:cNvSpPr>
          <p:nvPr/>
        </p:nvSpPr>
        <p:spPr>
          <a:xfrm>
            <a:off x="4127433" y="1075318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vi-VN" sz="3333" dirty="0">
                <a:solidFill>
                  <a:schemeClr val="tx1"/>
                </a:solidFill>
              </a:rPr>
              <a:t>Các org/ cty cần </a:t>
            </a:r>
            <a:r>
              <a:rPr lang="vi-VN" sz="3333" b="1" dirty="0">
                <a:solidFill>
                  <a:schemeClr val="tx1"/>
                </a:solidFill>
              </a:rPr>
              <a:t>proof/ record</a:t>
            </a:r>
            <a:r>
              <a:rPr lang="vi-VN" sz="3333" dirty="0">
                <a:solidFill>
                  <a:schemeClr val="tx1"/>
                </a:solidFill>
              </a:rPr>
              <a:t> các </a:t>
            </a:r>
            <a:r>
              <a:rPr lang="vi-VN" sz="3333" b="1" dirty="0">
                <a:solidFill>
                  <a:schemeClr val="tx1"/>
                </a:solidFill>
              </a:rPr>
              <a:t>hoạt động xã hội</a:t>
            </a:r>
            <a:r>
              <a:rPr lang="vi-VN" sz="3333" dirty="0">
                <a:solidFill>
                  <a:schemeClr val="tx1"/>
                </a:solidFill>
              </a:rPr>
              <a:t> để đánh giá ứng viên </a:t>
            </a:r>
            <a:r>
              <a:rPr lang="vi-VN" sz="3333" dirty="0">
                <a:solidFill>
                  <a:schemeClr val="tx1"/>
                </a:solidFill>
                <a:sym typeface="Wingdings" panose="05000000000000000000" pitchFamily="2" charset="2"/>
              </a:rPr>
              <a:t> Chưa có platform</a:t>
            </a:r>
            <a:endParaRPr lang="vi-VN" sz="3333" dirty="0">
              <a:solidFill>
                <a:schemeClr val="tx1"/>
              </a:solidFill>
            </a:endParaRPr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1E29B87B-A945-4AE4-B263-D8B99D9460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199" y="196643"/>
            <a:ext cx="363127" cy="34669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7" name="Google Shape;131;p25">
            <a:extLst>
              <a:ext uri="{FF2B5EF4-FFF2-40B4-BE49-F238E27FC236}">
                <a16:creationId xmlns:a16="http://schemas.microsoft.com/office/drawing/2014/main" id="{19AA2158-8A39-4315-A7E2-9540B91C126F}"/>
              </a:ext>
            </a:extLst>
          </p:cNvPr>
          <p:cNvSpPr txBox="1">
            <a:spLocks/>
          </p:cNvSpPr>
          <p:nvPr/>
        </p:nvSpPr>
        <p:spPr>
          <a:xfrm>
            <a:off x="10306762" y="113817"/>
            <a:ext cx="1885238" cy="512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SOCIAL-JECT</a:t>
            </a:r>
          </a:p>
        </p:txBody>
      </p:sp>
      <p:sp>
        <p:nvSpPr>
          <p:cNvPr id="12" name="Google Shape;131;p25">
            <a:extLst>
              <a:ext uri="{FF2B5EF4-FFF2-40B4-BE49-F238E27FC236}">
                <a16:creationId xmlns:a16="http://schemas.microsoft.com/office/drawing/2014/main" id="{419FE04D-E52E-4CEE-B768-7BEF96A79319}"/>
              </a:ext>
            </a:extLst>
          </p:cNvPr>
          <p:cNvSpPr txBox="1">
            <a:spLocks/>
          </p:cNvSpPr>
          <p:nvPr/>
        </p:nvSpPr>
        <p:spPr>
          <a:xfrm>
            <a:off x="4157003" y="3138409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vi-VN" sz="2400" i="1" dirty="0">
                <a:solidFill>
                  <a:schemeClr val="tx1"/>
                </a:solidFill>
              </a:rPr>
              <a:t>(phụ)</a:t>
            </a:r>
            <a:r>
              <a:rPr lang="vi-VN" sz="3333" i="1" dirty="0">
                <a:solidFill>
                  <a:schemeClr val="tx1"/>
                </a:solidFill>
              </a:rPr>
              <a:t> </a:t>
            </a:r>
            <a:r>
              <a:rPr lang="vi-VN" sz="3333" dirty="0">
                <a:solidFill>
                  <a:schemeClr val="tx1"/>
                </a:solidFill>
              </a:rPr>
              <a:t>Việc CLB, org post dự án </a:t>
            </a:r>
            <a:r>
              <a:rPr lang="vi-VN" sz="3333" dirty="0">
                <a:solidFill>
                  <a:schemeClr val="tx1"/>
                </a:solidFill>
                <a:sym typeface="Wingdings" panose="05000000000000000000" pitchFamily="2" charset="2"/>
              </a:rPr>
              <a:t> Cân nhắc platform web, vì khi đánh post cần tool  UX trên mobile app chưa smooth</a:t>
            </a:r>
            <a:endParaRPr lang="vi-VN" sz="3333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713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2152;p42">
            <a:extLst>
              <a:ext uri="{FF2B5EF4-FFF2-40B4-BE49-F238E27FC236}">
                <a16:creationId xmlns:a16="http://schemas.microsoft.com/office/drawing/2014/main" id="{A6B0C110-D739-44B6-8CB1-8C706FE00B61}"/>
              </a:ext>
            </a:extLst>
          </p:cNvPr>
          <p:cNvSpPr/>
          <p:nvPr/>
        </p:nvSpPr>
        <p:spPr>
          <a:xfrm rot="-2700000">
            <a:off x="1469681" y="-1787245"/>
            <a:ext cx="3351968" cy="6800301"/>
          </a:xfrm>
          <a:custGeom>
            <a:avLst/>
            <a:gdLst/>
            <a:ahLst/>
            <a:cxnLst/>
            <a:rect l="l" t="t" r="r" b="b"/>
            <a:pathLst>
              <a:path w="100560" h="204011" extrusionOk="0">
                <a:moveTo>
                  <a:pt x="27470" y="0"/>
                </a:moveTo>
                <a:cubicBezTo>
                  <a:pt x="18421" y="0"/>
                  <a:pt x="13970" y="7972"/>
                  <a:pt x="6343" y="17362"/>
                </a:cubicBezTo>
                <a:cubicBezTo>
                  <a:pt x="4073" y="20177"/>
                  <a:pt x="2192" y="23368"/>
                  <a:pt x="1375" y="26896"/>
                </a:cubicBezTo>
                <a:cubicBezTo>
                  <a:pt x="0" y="32849"/>
                  <a:pt x="1803" y="39166"/>
                  <a:pt x="4877" y="44457"/>
                </a:cubicBezTo>
                <a:cubicBezTo>
                  <a:pt x="9456" y="52305"/>
                  <a:pt x="16628" y="58271"/>
                  <a:pt x="22270" y="65418"/>
                </a:cubicBezTo>
                <a:cubicBezTo>
                  <a:pt x="35163" y="81760"/>
                  <a:pt x="39275" y="104640"/>
                  <a:pt x="32893" y="124446"/>
                </a:cubicBezTo>
                <a:cubicBezTo>
                  <a:pt x="30766" y="131035"/>
                  <a:pt x="27588" y="137248"/>
                  <a:pt x="25824" y="143928"/>
                </a:cubicBezTo>
                <a:cubicBezTo>
                  <a:pt x="21868" y="158934"/>
                  <a:pt x="25785" y="175783"/>
                  <a:pt x="35941" y="187508"/>
                </a:cubicBezTo>
                <a:cubicBezTo>
                  <a:pt x="44959" y="197906"/>
                  <a:pt x="58670" y="204010"/>
                  <a:pt x="72404" y="204010"/>
                </a:cubicBezTo>
                <a:cubicBezTo>
                  <a:pt x="74157" y="204010"/>
                  <a:pt x="75910" y="203911"/>
                  <a:pt x="77654" y="203708"/>
                </a:cubicBezTo>
                <a:cubicBezTo>
                  <a:pt x="82635" y="203125"/>
                  <a:pt x="87667" y="201685"/>
                  <a:pt x="91558" y="198520"/>
                </a:cubicBezTo>
                <a:cubicBezTo>
                  <a:pt x="99146" y="192333"/>
                  <a:pt x="100560" y="180971"/>
                  <a:pt x="98005" y="171529"/>
                </a:cubicBezTo>
                <a:cubicBezTo>
                  <a:pt x="95463" y="162086"/>
                  <a:pt x="89743" y="153876"/>
                  <a:pt x="84969" y="145328"/>
                </a:cubicBezTo>
                <a:cubicBezTo>
                  <a:pt x="80196" y="136794"/>
                  <a:pt x="76214" y="127131"/>
                  <a:pt x="77667" y="117455"/>
                </a:cubicBezTo>
                <a:cubicBezTo>
                  <a:pt x="79146" y="107636"/>
                  <a:pt x="86111" y="98272"/>
                  <a:pt x="83595" y="88661"/>
                </a:cubicBezTo>
                <a:cubicBezTo>
                  <a:pt x="79885" y="74549"/>
                  <a:pt x="59236" y="71799"/>
                  <a:pt x="53062" y="58582"/>
                </a:cubicBezTo>
                <a:cubicBezTo>
                  <a:pt x="50248" y="52538"/>
                  <a:pt x="51272" y="44898"/>
                  <a:pt x="55579" y="39801"/>
                </a:cubicBezTo>
                <a:cubicBezTo>
                  <a:pt x="57745" y="37246"/>
                  <a:pt x="60624" y="35339"/>
                  <a:pt x="62596" y="32628"/>
                </a:cubicBezTo>
                <a:cubicBezTo>
                  <a:pt x="67421" y="26001"/>
                  <a:pt x="65267" y="15974"/>
                  <a:pt x="59301" y="10358"/>
                </a:cubicBezTo>
                <a:cubicBezTo>
                  <a:pt x="53322" y="4742"/>
                  <a:pt x="34229" y="1240"/>
                  <a:pt x="34229" y="1240"/>
                </a:cubicBezTo>
                <a:cubicBezTo>
                  <a:pt x="31695" y="390"/>
                  <a:pt x="29470" y="0"/>
                  <a:pt x="27470" y="0"/>
                </a:cubicBezTo>
                <a:close/>
              </a:path>
            </a:pathLst>
          </a:custGeom>
          <a:solidFill>
            <a:srgbClr val="0097A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11" name="Google Shape;411;p44"/>
          <p:cNvSpPr txBox="1">
            <a:spLocks noGrp="1"/>
          </p:cNvSpPr>
          <p:nvPr>
            <p:ph type="ctrTitle"/>
          </p:nvPr>
        </p:nvSpPr>
        <p:spPr>
          <a:xfrm>
            <a:off x="2466833" y="510360"/>
            <a:ext cx="33212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/>
              <a:t>Ideas</a:t>
            </a:r>
            <a:endParaRPr b="1" dirty="0"/>
          </a:p>
        </p:txBody>
      </p:sp>
      <p:sp>
        <p:nvSpPr>
          <p:cNvPr id="412" name="Google Shape;412;p44"/>
          <p:cNvSpPr txBox="1">
            <a:spLocks noGrp="1"/>
          </p:cNvSpPr>
          <p:nvPr>
            <p:ph type="title" idx="2"/>
          </p:nvPr>
        </p:nvSpPr>
        <p:spPr>
          <a:xfrm>
            <a:off x="798820" y="646776"/>
            <a:ext cx="3222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/>
              <a:t>02</a:t>
            </a:r>
            <a:endParaRPr b="1" dirty="0"/>
          </a:p>
        </p:txBody>
      </p:sp>
      <p:sp>
        <p:nvSpPr>
          <p:cNvPr id="61" name="Google Shape;131;p25">
            <a:extLst>
              <a:ext uri="{FF2B5EF4-FFF2-40B4-BE49-F238E27FC236}">
                <a16:creationId xmlns:a16="http://schemas.microsoft.com/office/drawing/2014/main" id="{BFAFBF42-3A43-476E-AF8D-C49A310BB402}"/>
              </a:ext>
            </a:extLst>
          </p:cNvPr>
          <p:cNvSpPr txBox="1">
            <a:spLocks/>
          </p:cNvSpPr>
          <p:nvPr/>
        </p:nvSpPr>
        <p:spPr>
          <a:xfrm>
            <a:off x="4723513" y="1003421"/>
            <a:ext cx="3076043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 algn="ctr">
              <a:buNone/>
            </a:pPr>
            <a:r>
              <a:rPr lang="en-US" sz="4800" b="1" u="sng" dirty="0">
                <a:solidFill>
                  <a:schemeClr val="tx1"/>
                </a:solidFill>
              </a:rPr>
              <a:t>Tracking</a:t>
            </a:r>
            <a:endParaRPr lang="en-US" sz="4400" b="1" u="sng" dirty="0">
              <a:solidFill>
                <a:schemeClr val="tx1"/>
              </a:solidFill>
            </a:endParaRPr>
          </a:p>
        </p:txBody>
      </p:sp>
      <p:pic>
        <p:nvPicPr>
          <p:cNvPr id="21" name="Picture 20" descr="A close up of a logo&#10;&#10;Description automatically generated">
            <a:extLst>
              <a:ext uri="{FF2B5EF4-FFF2-40B4-BE49-F238E27FC236}">
                <a16:creationId xmlns:a16="http://schemas.microsoft.com/office/drawing/2014/main" id="{177BCC49-EBDA-42DC-8490-91636D6AAE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199" y="196643"/>
            <a:ext cx="363127" cy="34669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4" name="Google Shape;131;p25">
            <a:extLst>
              <a:ext uri="{FF2B5EF4-FFF2-40B4-BE49-F238E27FC236}">
                <a16:creationId xmlns:a16="http://schemas.microsoft.com/office/drawing/2014/main" id="{B37CE877-0E6C-477F-A948-16FF3321F49C}"/>
              </a:ext>
            </a:extLst>
          </p:cNvPr>
          <p:cNvSpPr txBox="1">
            <a:spLocks/>
          </p:cNvSpPr>
          <p:nvPr/>
        </p:nvSpPr>
        <p:spPr>
          <a:xfrm>
            <a:off x="10306762" y="113817"/>
            <a:ext cx="1885238" cy="512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SOCIAL-JECT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B97C6D4-DA69-413C-85C8-7DE3777FEE85}"/>
              </a:ext>
            </a:extLst>
          </p:cNvPr>
          <p:cNvCxnSpPr/>
          <p:nvPr/>
        </p:nvCxnSpPr>
        <p:spPr>
          <a:xfrm flipH="1">
            <a:off x="3684104" y="2199861"/>
            <a:ext cx="2577430" cy="848139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A41BF77-B179-421C-B35C-10E4959385F2}"/>
              </a:ext>
            </a:extLst>
          </p:cNvPr>
          <p:cNvCxnSpPr>
            <a:cxnSpLocks/>
          </p:cNvCxnSpPr>
          <p:nvPr/>
        </p:nvCxnSpPr>
        <p:spPr>
          <a:xfrm>
            <a:off x="6261534" y="2209799"/>
            <a:ext cx="2425266" cy="828261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Google Shape;131;p25">
            <a:extLst>
              <a:ext uri="{FF2B5EF4-FFF2-40B4-BE49-F238E27FC236}">
                <a16:creationId xmlns:a16="http://schemas.microsoft.com/office/drawing/2014/main" id="{5FE09E6E-D7B3-4EB9-88DB-CC065C41C099}"/>
              </a:ext>
            </a:extLst>
          </p:cNvPr>
          <p:cNvSpPr txBox="1">
            <a:spLocks/>
          </p:cNvSpPr>
          <p:nvPr/>
        </p:nvSpPr>
        <p:spPr>
          <a:xfrm>
            <a:off x="798821" y="3102883"/>
            <a:ext cx="4665852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2800" dirty="0" err="1">
                <a:solidFill>
                  <a:schemeClr val="tx1"/>
                </a:solidFill>
              </a:rPr>
              <a:t>Quá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trình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tham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gia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dự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án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  <a:sym typeface="Wingdings" panose="05000000000000000000" pitchFamily="2" charset="2"/>
              </a:rPr>
              <a:t> user </a:t>
            </a:r>
            <a:r>
              <a:rPr lang="en-US" sz="2800" dirty="0" err="1">
                <a:solidFill>
                  <a:schemeClr val="tx1"/>
                </a:solidFill>
                <a:sym typeface="Wingdings" panose="05000000000000000000" pitchFamily="2" charset="2"/>
              </a:rPr>
              <a:t>được</a:t>
            </a:r>
            <a:r>
              <a:rPr lang="en-US" sz="2800" dirty="0">
                <a:solidFill>
                  <a:schemeClr val="tx1"/>
                </a:solidFill>
                <a:sym typeface="Wingdings" panose="05000000000000000000" pitchFamily="2" charset="2"/>
              </a:rPr>
              <a:t> feedback </a:t>
            </a:r>
            <a:r>
              <a:rPr lang="en-US" sz="2800" dirty="0" err="1">
                <a:solidFill>
                  <a:schemeClr val="tx1"/>
                </a:solidFill>
                <a:sym typeface="Wingdings" panose="05000000000000000000" pitchFamily="2" charset="2"/>
              </a:rPr>
              <a:t>từ</a:t>
            </a:r>
            <a:r>
              <a:rPr lang="en-US" sz="2800" dirty="0">
                <a:solidFill>
                  <a:schemeClr val="tx1"/>
                </a:solidFill>
                <a:sym typeface="Wingdings" panose="05000000000000000000" pitchFamily="2" charset="2"/>
              </a:rPr>
              <a:t> manager</a:t>
            </a:r>
          </a:p>
        </p:txBody>
      </p:sp>
      <p:sp>
        <p:nvSpPr>
          <p:cNvPr id="17" name="Google Shape;131;p25">
            <a:extLst>
              <a:ext uri="{FF2B5EF4-FFF2-40B4-BE49-F238E27FC236}">
                <a16:creationId xmlns:a16="http://schemas.microsoft.com/office/drawing/2014/main" id="{ED96FC00-3930-4397-BB12-1FCB31990DDD}"/>
              </a:ext>
            </a:extLst>
          </p:cNvPr>
          <p:cNvSpPr txBox="1">
            <a:spLocks/>
          </p:cNvSpPr>
          <p:nvPr/>
        </p:nvSpPr>
        <p:spPr>
          <a:xfrm>
            <a:off x="7576855" y="3018994"/>
            <a:ext cx="3076043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Certification </a:t>
            </a:r>
            <a:r>
              <a:rPr lang="en-US" sz="2800" dirty="0" err="1">
                <a:solidFill>
                  <a:schemeClr val="tx1"/>
                </a:solidFill>
              </a:rPr>
              <a:t>từ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dự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án</a:t>
            </a:r>
            <a:r>
              <a:rPr lang="en-US" sz="2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9" name="Google Shape;131;p25">
            <a:extLst>
              <a:ext uri="{FF2B5EF4-FFF2-40B4-BE49-F238E27FC236}">
                <a16:creationId xmlns:a16="http://schemas.microsoft.com/office/drawing/2014/main" id="{40972E01-6D45-47A6-8362-AC89C666E26E}"/>
              </a:ext>
            </a:extLst>
          </p:cNvPr>
          <p:cNvSpPr txBox="1">
            <a:spLocks/>
          </p:cNvSpPr>
          <p:nvPr/>
        </p:nvSpPr>
        <p:spPr>
          <a:xfrm>
            <a:off x="3867566" y="4704225"/>
            <a:ext cx="5488469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3200" dirty="0">
                <a:solidFill>
                  <a:schemeClr val="tx1"/>
                </a:solidFill>
              </a:rPr>
              <a:t>Org/ </a:t>
            </a:r>
            <a:r>
              <a:rPr lang="en-US" sz="3200" dirty="0" err="1">
                <a:solidFill>
                  <a:schemeClr val="tx1"/>
                </a:solidFill>
              </a:rPr>
              <a:t>cty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có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thể</a:t>
            </a:r>
            <a:r>
              <a:rPr lang="en-US" sz="3200" dirty="0">
                <a:solidFill>
                  <a:schemeClr val="tx1"/>
                </a:solidFill>
              </a:rPr>
              <a:t> view profile. </a:t>
            </a:r>
          </a:p>
          <a:p>
            <a:pPr marL="203195" indent="0">
              <a:buNone/>
            </a:pPr>
            <a:r>
              <a:rPr lang="en-US" sz="3200" dirty="0">
                <a:solidFill>
                  <a:schemeClr val="tx1"/>
                </a:solidFill>
                <a:sym typeface="Wingdings" panose="05000000000000000000" pitchFamily="2" charset="2"/>
              </a:rPr>
              <a:t> </a:t>
            </a:r>
            <a:r>
              <a:rPr lang="en-US" sz="3200" b="1" dirty="0" err="1">
                <a:solidFill>
                  <a:schemeClr val="tx1"/>
                </a:solidFill>
              </a:rPr>
              <a:t>Đánh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b="1" dirty="0" err="1">
                <a:solidFill>
                  <a:schemeClr val="tx1"/>
                </a:solidFill>
              </a:rPr>
              <a:t>giá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b="1" i="1" dirty="0">
                <a:solidFill>
                  <a:schemeClr val="tx1"/>
                </a:solidFill>
              </a:rPr>
              <a:t>progress</a:t>
            </a:r>
            <a:r>
              <a:rPr lang="en-US" sz="3200" b="1" dirty="0">
                <a:solidFill>
                  <a:schemeClr val="tx1"/>
                </a:solidFill>
              </a:rPr>
              <a:t> + </a:t>
            </a:r>
            <a:r>
              <a:rPr lang="en-US" sz="3200" b="1" i="1" dirty="0">
                <a:solidFill>
                  <a:schemeClr val="tx1"/>
                </a:solidFill>
              </a:rPr>
              <a:t>end result</a:t>
            </a:r>
          </a:p>
        </p:txBody>
      </p:sp>
    </p:spTree>
    <p:extLst>
      <p:ext uri="{BB962C8B-B14F-4D97-AF65-F5344CB8AC3E}">
        <p14:creationId xmlns:p14="http://schemas.microsoft.com/office/powerpoint/2010/main" val="2941828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16" grpId="0"/>
      <p:bldP spid="17" grpId="0"/>
      <p:bldP spid="1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1511</TotalTime>
  <Words>164</Words>
  <Application>Microsoft Office PowerPoint</Application>
  <PresentationFormat>Widescreen</PresentationFormat>
  <Paragraphs>21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Barlow Light</vt:lpstr>
      <vt:lpstr>Calibri</vt:lpstr>
      <vt:lpstr>Calibri Light</vt:lpstr>
      <vt:lpstr>Work Sans Regular</vt:lpstr>
      <vt:lpstr>Office Theme</vt:lpstr>
      <vt:lpstr>Discussion SocialJect</vt:lpstr>
      <vt:lpstr>Vấn đề của SJ với HB</vt:lpstr>
      <vt:lpstr>Vấn đề của HB?</vt:lpstr>
      <vt:lpstr>Ideas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SocialJect</dc:title>
  <dc:creator>Alex Khang PHD</dc:creator>
  <cp:lastModifiedBy>PHAM HUU DUY KHANH</cp:lastModifiedBy>
  <cp:revision>94</cp:revision>
  <dcterms:created xsi:type="dcterms:W3CDTF">2020-07-01T09:21:21Z</dcterms:created>
  <dcterms:modified xsi:type="dcterms:W3CDTF">2020-07-29T13:13:03Z</dcterms:modified>
</cp:coreProperties>
</file>

<file path=docProps/thumbnail.jpeg>
</file>